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" name="Shape 12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Shape 13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17" name="Shape 17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cap="flat" cmpd="sng" w="50800">
            <a:solidFill>
              <a:srgbClr val="DA000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" name="Shape 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66432" y="205979"/>
            <a:ext cx="875468" cy="698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062" y="213925"/>
            <a:ext cx="683046" cy="683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4" name="Shape 2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cap="flat" cmpd="sng" w="50800">
            <a:solidFill>
              <a:srgbClr val="DA000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27" name="Shape 27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cxnSp>
        <p:nvCxnSpPr>
          <p:cNvPr id="30" name="Shape 30"/>
          <p:cNvCxnSpPr/>
          <p:nvPr/>
        </p:nvCxnSpPr>
        <p:spPr>
          <a:xfrm>
            <a:off x="457200" y="4317761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hape 32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" name="Shape 8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gif"/><Relationship Id="rId5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sciencedirect.com/science/article/pii/S1053811917303324#bib23" TargetMode="External"/><Relationship Id="rId4" Type="http://schemas.openxmlformats.org/officeDocument/2006/relationships/hyperlink" Target="https://github.com/josedolz/LiviaNE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19.gif"/><Relationship Id="rId5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image" Target="../media/image7.gif"/><Relationship Id="rId5" Type="http://schemas.openxmlformats.org/officeDocument/2006/relationships/image" Target="../media/image2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Relationship Id="rId4" Type="http://schemas.openxmlformats.org/officeDocument/2006/relationships/image" Target="../media/image21.gif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Automatic Skull Segmentation from CT Scans</a:t>
            </a:r>
            <a:endParaRPr sz="4500"/>
          </a:p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407850" y="245444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Darren Geng, Mousumi Roy, Mohit Khemchandani</a:t>
            </a:r>
            <a:endParaRPr sz="1800"/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057" y="2180050"/>
            <a:ext cx="1579967" cy="12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218" y="2180043"/>
            <a:ext cx="1232700" cy="12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CNNs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CNNs primarily handle classification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Need:</a:t>
            </a:r>
            <a:endParaRPr sz="20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875" y="1769600"/>
            <a:ext cx="2955874" cy="29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000" y="2557175"/>
            <a:ext cx="3267499" cy="21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Convolutional Network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●"/>
            </a:pPr>
            <a:r>
              <a:rPr lang="en" sz="2900"/>
              <a:t>Remove the fully connected layer</a:t>
            </a:r>
            <a:endParaRPr sz="2900"/>
          </a:p>
          <a:p>
            <a:pPr indent="-412750" lvl="0" marL="457200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Introduce upsampling </a:t>
            </a:r>
            <a:endParaRPr sz="2900"/>
          </a:p>
          <a:p>
            <a:pPr indent="-412750" lvl="0" marL="457200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Now known as a Fully Convolutional Network</a:t>
            </a:r>
            <a:endParaRPr sz="29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Pixel by pixel classification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Able to perform semantic segmentation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FCNs (continued)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453"/>
            <a:ext cx="8839202" cy="221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175" y="3301675"/>
            <a:ext cx="1339650" cy="15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8100" y="3301675"/>
            <a:ext cx="1416165" cy="15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441175" y="456625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GIFs from: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https://github.com/vdumoulin/conv_arithmetic</a:t>
            </a:r>
            <a:endParaRPr sz="1000"/>
          </a:p>
        </p:txBody>
      </p:sp>
      <p:sp>
        <p:nvSpPr>
          <p:cNvPr id="133" name="Shape 133"/>
          <p:cNvSpPr txBox="1"/>
          <p:nvPr/>
        </p:nvSpPr>
        <p:spPr>
          <a:xfrm>
            <a:off x="2436400" y="345045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		 vs.		Unpooling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notes on CNNs/FCNs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You can learn more at: http://cs231n.stanford.edu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2495750"/>
            <a:ext cx="2393576" cy="233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725" y="2495750"/>
            <a:ext cx="4624876" cy="23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we used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Used an FCN (LiviaNET)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J.Dolz et al. December 2016: </a:t>
            </a:r>
            <a:r>
              <a:rPr i="1" lang="en" sz="1800"/>
              <a:t>3D fully convolutional networks for subcortical segmentation in MRI: A large-scale study</a:t>
            </a:r>
            <a:endParaRPr i="1"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125" y="2543324"/>
            <a:ext cx="6675650" cy="195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LiviaNET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Activation function: </a:t>
            </a:r>
            <a:r>
              <a:rPr lang="en" sz="2600"/>
              <a:t>PReLU, Parametric Rectified Linear Unit (</a:t>
            </a:r>
            <a:r>
              <a:rPr lang="en" sz="2600" u="sng">
                <a:solidFill>
                  <a:srgbClr val="E9711C"/>
                </a:solidFill>
                <a:hlinkClick r:id="rId3"/>
              </a:rPr>
              <a:t>He et al., 2015</a:t>
            </a:r>
            <a:r>
              <a:rPr lang="en" sz="2600"/>
              <a:t>)</a:t>
            </a:r>
            <a:endParaRPr sz="2600"/>
          </a:p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Process subvolumes rather than the whole image (27x27x27 for training, 35x35x35 for testing)</a:t>
            </a:r>
            <a:endParaRPr sz="2600"/>
          </a:p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State of the art (as of publication)</a:t>
            </a:r>
            <a:endParaRPr sz="2600"/>
          </a:p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~2 days to fully train on 8 scans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https://github.com/josedolz/LiviaNET</a:t>
            </a:r>
            <a:r>
              <a:rPr lang="en" sz="1800"/>
              <a:t> (Python 2.7, Theano)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(⅓)</a:t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At first, not great.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150" y="1831100"/>
            <a:ext cx="1660475" cy="166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>
            <a:stCxn id="161" idx="3"/>
            <a:endCxn id="163" idx="1"/>
          </p:cNvCxnSpPr>
          <p:nvPr/>
        </p:nvCxnSpPr>
        <p:spPr>
          <a:xfrm>
            <a:off x="2703625" y="2664838"/>
            <a:ext cx="1009500" cy="5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Shape 164"/>
          <p:cNvSpPr txBox="1"/>
          <p:nvPr/>
        </p:nvSpPr>
        <p:spPr>
          <a:xfrm>
            <a:off x="197525" y="2380400"/>
            <a:ext cx="16365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Truth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150" y="3139906"/>
            <a:ext cx="1660476" cy="178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240925" y="3699825"/>
            <a:ext cx="16365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</a:t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3622125" y="48065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4047300" y="175545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Map</a:t>
            </a:r>
            <a:endParaRPr/>
          </a:p>
        </p:txBody>
      </p:sp>
      <p:cxnSp>
        <p:nvCxnSpPr>
          <p:cNvPr id="169" name="Shape 169"/>
          <p:cNvCxnSpPr>
            <a:stCxn id="165" idx="3"/>
            <a:endCxn id="163" idx="1"/>
          </p:cNvCxnSpPr>
          <p:nvPr/>
        </p:nvCxnSpPr>
        <p:spPr>
          <a:xfrm flipH="1" rot="10800000">
            <a:off x="2703626" y="3234578"/>
            <a:ext cx="1009500" cy="7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124" y="2063851"/>
            <a:ext cx="1973449" cy="234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6075" y="1995175"/>
            <a:ext cx="1936526" cy="2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Shape 171"/>
          <p:cNvCxnSpPr>
            <a:stCxn id="163" idx="3"/>
            <a:endCxn id="170" idx="1"/>
          </p:cNvCxnSpPr>
          <p:nvPr/>
        </p:nvCxnSpPr>
        <p:spPr>
          <a:xfrm>
            <a:off x="5686573" y="3234438"/>
            <a:ext cx="1009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Shape 172"/>
          <p:cNvSpPr txBox="1"/>
          <p:nvPr/>
        </p:nvSpPr>
        <p:spPr>
          <a:xfrm>
            <a:off x="6036063" y="1458175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br>
              <a:rPr lang="en"/>
            </a:br>
            <a:r>
              <a:rPr lang="en"/>
              <a:t>(DSC: 0.7969)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(⅔)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725" y="1231876"/>
            <a:ext cx="1506750" cy="181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575" y="3009724"/>
            <a:ext cx="1530900" cy="192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923" y="1836525"/>
            <a:ext cx="2286875" cy="275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250" y="3243275"/>
            <a:ext cx="1520325" cy="168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249" y="1397056"/>
            <a:ext cx="1520325" cy="1846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Shape 183"/>
          <p:cNvCxnSpPr>
            <a:stCxn id="182" idx="3"/>
          </p:cNvCxnSpPr>
          <p:nvPr/>
        </p:nvCxnSpPr>
        <p:spPr>
          <a:xfrm>
            <a:off x="2331574" y="2320165"/>
            <a:ext cx="15309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Shape 184"/>
          <p:cNvCxnSpPr>
            <a:stCxn id="181" idx="3"/>
          </p:cNvCxnSpPr>
          <p:nvPr/>
        </p:nvCxnSpPr>
        <p:spPr>
          <a:xfrm flipH="1" rot="10800000">
            <a:off x="2331575" y="2998263"/>
            <a:ext cx="1525200" cy="10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3204400" y="1630825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Prob.</a:t>
            </a:r>
            <a:br>
              <a:rPr lang="en"/>
            </a:br>
            <a:r>
              <a:rPr lang="en"/>
              <a:t>Map A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3152900" y="3868175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B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108700" y="1865425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</a:t>
            </a:r>
            <a:br>
              <a:rPr lang="en"/>
            </a:br>
            <a:r>
              <a:rPr lang="en"/>
              <a:t>Truth</a:t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70775" y="3761825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</a:t>
            </a:r>
            <a:endParaRPr/>
          </a:p>
        </p:txBody>
      </p:sp>
      <p:cxnSp>
        <p:nvCxnSpPr>
          <p:cNvPr id="189" name="Shape 189"/>
          <p:cNvCxnSpPr>
            <a:stCxn id="178" idx="3"/>
            <a:endCxn id="180" idx="1"/>
          </p:cNvCxnSpPr>
          <p:nvPr/>
        </p:nvCxnSpPr>
        <p:spPr>
          <a:xfrm>
            <a:off x="5363475" y="2139300"/>
            <a:ext cx="838500" cy="10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Shape 190"/>
          <p:cNvCxnSpPr>
            <a:endCxn id="180" idx="1"/>
          </p:cNvCxnSpPr>
          <p:nvPr/>
        </p:nvCxnSpPr>
        <p:spPr>
          <a:xfrm flipH="1" rot="10800000">
            <a:off x="5361623" y="3212062"/>
            <a:ext cx="840300" cy="9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Shape 191"/>
          <p:cNvSpPr txBox="1"/>
          <p:nvPr/>
        </p:nvSpPr>
        <p:spPr>
          <a:xfrm>
            <a:off x="5697300" y="1090125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Segmentation</a:t>
            </a:r>
            <a:br>
              <a:rPr lang="en"/>
            </a:br>
            <a:r>
              <a:rPr lang="en"/>
              <a:t>DSC Scores:</a:t>
            </a:r>
            <a:br>
              <a:rPr lang="en"/>
            </a:br>
            <a:r>
              <a:rPr lang="en"/>
              <a:t>A = 0.8081, B = 0.4171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(3/3)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57200" y="10477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Currently Ongoing</a:t>
            </a:r>
            <a:endParaRPr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25" y="1637900"/>
            <a:ext cx="1475099" cy="17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25" y="3304976"/>
            <a:ext cx="1475099" cy="163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8425" y="2199600"/>
            <a:ext cx="1475100" cy="198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2250" y="1378099"/>
            <a:ext cx="1404917" cy="18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250" y="3001775"/>
            <a:ext cx="1404925" cy="19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3625" y="1833088"/>
            <a:ext cx="2023150" cy="27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Shape 204"/>
          <p:cNvCxnSpPr/>
          <p:nvPr/>
        </p:nvCxnSpPr>
        <p:spPr>
          <a:xfrm>
            <a:off x="2238024" y="2504113"/>
            <a:ext cx="943500" cy="4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Shape 205"/>
          <p:cNvCxnSpPr/>
          <p:nvPr/>
        </p:nvCxnSpPr>
        <p:spPr>
          <a:xfrm flipH="1" rot="10800000">
            <a:off x="2238024" y="3009738"/>
            <a:ext cx="943500" cy="11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Shape 206"/>
          <p:cNvCxnSpPr>
            <a:stCxn id="200" idx="3"/>
            <a:endCxn id="203" idx="1"/>
          </p:cNvCxnSpPr>
          <p:nvPr/>
        </p:nvCxnSpPr>
        <p:spPr>
          <a:xfrm>
            <a:off x="5953525" y="3193267"/>
            <a:ext cx="7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Shape 207"/>
          <p:cNvSpPr txBox="1"/>
          <p:nvPr/>
        </p:nvSpPr>
        <p:spPr>
          <a:xfrm>
            <a:off x="42450" y="200095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</a:t>
            </a:r>
            <a:br>
              <a:rPr lang="en"/>
            </a:br>
            <a:r>
              <a:rPr lang="en"/>
              <a:t>Truth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93650" y="3777338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</a:t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2837100" y="189975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2837100" y="4433575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5064100" y="181890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6038325" y="1111175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br>
              <a:rPr lang="en"/>
            </a:br>
            <a:r>
              <a:rPr lang="en"/>
              <a:t>DSC:</a:t>
            </a:r>
            <a:br>
              <a:rPr lang="en"/>
            </a:br>
            <a:r>
              <a:rPr lang="en"/>
              <a:t>A: 0.8174, B: 0.4120, C: 0.4460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Steps</a:t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650" y="1725725"/>
            <a:ext cx="2162710" cy="28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25" y="1725725"/>
            <a:ext cx="2092199" cy="281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742075" y="134650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ProbMap A</a:t>
            </a:r>
            <a:endParaRPr/>
          </a:p>
        </p:txBody>
      </p:sp>
      <p:cxnSp>
        <p:nvCxnSpPr>
          <p:cNvPr id="221" name="Shape 221"/>
          <p:cNvCxnSpPr>
            <a:stCxn id="219" idx="3"/>
            <a:endCxn id="222" idx="1"/>
          </p:cNvCxnSpPr>
          <p:nvPr/>
        </p:nvCxnSpPr>
        <p:spPr>
          <a:xfrm>
            <a:off x="2311524" y="3135088"/>
            <a:ext cx="111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875" y="1725737"/>
            <a:ext cx="2202765" cy="28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Shape 223"/>
          <p:cNvCxnSpPr>
            <a:stCxn id="222" idx="3"/>
            <a:endCxn id="218" idx="1"/>
          </p:cNvCxnSpPr>
          <p:nvPr/>
        </p:nvCxnSpPr>
        <p:spPr>
          <a:xfrm>
            <a:off x="5624640" y="3135100"/>
            <a:ext cx="9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Shape 224"/>
          <p:cNvSpPr txBox="1"/>
          <p:nvPr/>
        </p:nvSpPr>
        <p:spPr>
          <a:xfrm>
            <a:off x="3254375" y="134650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Values &gt; 0.94 (0 = black, 1 = white)</a:t>
            </a:r>
            <a:endParaRPr sz="1300"/>
          </a:p>
        </p:txBody>
      </p:sp>
      <p:sp>
        <p:nvSpPr>
          <p:cNvPr id="225" name="Shape 225"/>
          <p:cNvSpPr txBox="1"/>
          <p:nvPr/>
        </p:nvSpPr>
        <p:spPr>
          <a:xfrm>
            <a:off x="6511275" y="134650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Largest connected component</a:t>
            </a:r>
            <a:endParaRPr sz="1200"/>
          </a:p>
        </p:txBody>
      </p:sp>
      <p:sp>
        <p:nvSpPr>
          <p:cNvPr id="226" name="Shape 226"/>
          <p:cNvSpPr txBox="1"/>
          <p:nvPr/>
        </p:nvSpPr>
        <p:spPr>
          <a:xfrm>
            <a:off x="7349475" y="4672500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in MATlab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Goal: Automate the s</a:t>
            </a:r>
            <a:r>
              <a:rPr lang="en" sz="2400"/>
              <a:t>egmentation of the skull out of CT scans of the head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 particular: the Neurocranium</a:t>
            </a:r>
            <a:endParaRPr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Currently: Manually done, labor intensive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CT scans are big!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~512x512x512 : around 134 million </a:t>
            </a:r>
            <a:r>
              <a:rPr lang="en" sz="2400"/>
              <a:t>pixels</a:t>
            </a:r>
            <a:endParaRPr/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621" y="2007188"/>
            <a:ext cx="2153275" cy="20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>
            <a:off x="6586341" y="1850775"/>
            <a:ext cx="2474125" cy="1556425"/>
          </a:xfrm>
          <a:custGeom>
            <a:pathLst>
              <a:path extrusionOk="0" h="62257" w="98965">
                <a:moveTo>
                  <a:pt x="12910" y="41309"/>
                </a:moveTo>
                <a:cubicBezTo>
                  <a:pt x="17379" y="41653"/>
                  <a:pt x="21683" y="43565"/>
                  <a:pt x="26165" y="43565"/>
                </a:cubicBezTo>
                <a:cubicBezTo>
                  <a:pt x="30772" y="43565"/>
                  <a:pt x="35862" y="41787"/>
                  <a:pt x="39983" y="43847"/>
                </a:cubicBezTo>
                <a:cubicBezTo>
                  <a:pt x="49289" y="48500"/>
                  <a:pt x="55664" y="58677"/>
                  <a:pt x="65645" y="61613"/>
                </a:cubicBezTo>
                <a:cubicBezTo>
                  <a:pt x="79083" y="65565"/>
                  <a:pt x="98544" y="49953"/>
                  <a:pt x="98922" y="35951"/>
                </a:cubicBezTo>
                <a:cubicBezTo>
                  <a:pt x="99261" y="23410"/>
                  <a:pt x="92010" y="7766"/>
                  <a:pt x="80310" y="3238"/>
                </a:cubicBezTo>
                <a:cubicBezTo>
                  <a:pt x="63358" y="-3323"/>
                  <a:pt x="43294" y="1399"/>
                  <a:pt x="25883" y="6622"/>
                </a:cubicBezTo>
                <a:cubicBezTo>
                  <a:pt x="18363" y="8878"/>
                  <a:pt x="10009" y="9275"/>
                  <a:pt x="3322" y="13390"/>
                </a:cubicBezTo>
                <a:cubicBezTo>
                  <a:pt x="-5375" y="18742"/>
                  <a:pt x="4914" y="38644"/>
                  <a:pt x="14602" y="4187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Approach(es)</a:t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Mohit re-implemented a pre-existing model in TensorFlow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Adam-Optimizer with a learning rate of 9e-4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Currently facing issues running on the GPU cluster</a:t>
            </a:r>
            <a:endParaRPr sz="240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87" y="3021021"/>
            <a:ext cx="4709324" cy="190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5727875" y="3038475"/>
            <a:ext cx="3296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et al.</a:t>
            </a:r>
            <a:r>
              <a:rPr i="1" lang="en"/>
              <a:t> </a:t>
            </a:r>
            <a:r>
              <a:rPr lang="en"/>
              <a:t>2014: </a:t>
            </a:r>
            <a:r>
              <a:rPr i="1" lang="en"/>
              <a:t>Fully Convolutional Networks for Semantic Segmentation 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Thoughts/Remarks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Mentors: Dr. Jinkoo Kim, Pengyue Zhang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Excellent results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Can do better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Next Steps:</a:t>
            </a:r>
            <a:endParaRPr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Wait for current FCN to </a:t>
            </a:r>
            <a:r>
              <a:rPr lang="en" sz="2200"/>
              <a:t>f</a:t>
            </a:r>
            <a:r>
              <a:rPr lang="en" sz="2200"/>
              <a:t>inish training</a:t>
            </a:r>
            <a:endParaRPr sz="2200"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Delete skull from CT scan with the segmentation</a:t>
            </a:r>
            <a:endParaRPr sz="2200"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Why does the current network perform poorly by itself? (primarily with segmenting spine/viscerocranium)</a:t>
            </a:r>
            <a:endParaRPr sz="2200"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CT Scan</a:t>
            </a:r>
            <a:endParaRPr/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54901"/>
            <a:ext cx="2674619" cy="280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819" y="1254901"/>
            <a:ext cx="2712025" cy="280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846" y="1254900"/>
            <a:ext cx="2842953" cy="28055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1332663" y="4159575"/>
            <a:ext cx="923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Sagittal</a:t>
            </a:r>
            <a:endParaRPr/>
          </a:p>
        </p:txBody>
      </p:sp>
      <p:sp>
        <p:nvSpPr>
          <p:cNvPr id="58" name="Shape 58"/>
          <p:cNvSpPr txBox="1"/>
          <p:nvPr/>
        </p:nvSpPr>
        <p:spPr>
          <a:xfrm>
            <a:off x="4119888" y="4159575"/>
            <a:ext cx="888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Coronal</a:t>
            </a: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7116675" y="4159575"/>
            <a:ext cx="754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Segmentation</a:t>
            </a:r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66481"/>
            <a:ext cx="2731929" cy="280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128" y="1266481"/>
            <a:ext cx="2794385" cy="280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512" y="1266480"/>
            <a:ext cx="2703288" cy="280144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1332663" y="4159575"/>
            <a:ext cx="923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Sagittal</a:t>
            </a:r>
            <a:endParaRPr/>
          </a:p>
        </p:txBody>
      </p:sp>
      <p:sp>
        <p:nvSpPr>
          <p:cNvPr id="69" name="Shape 69"/>
          <p:cNvSpPr txBox="1"/>
          <p:nvPr/>
        </p:nvSpPr>
        <p:spPr>
          <a:xfrm>
            <a:off x="4119888" y="4159575"/>
            <a:ext cx="888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Coronal</a:t>
            </a: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7116675" y="4159575"/>
            <a:ext cx="754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Axial</a:t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507600" y="4647375"/>
            <a:ext cx="3123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Annotated in Seg3D2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Things to Consider</a:t>
            </a:r>
            <a:endParaRPr sz="3400"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Not many CT scans to work with (~60)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ImageNet dataset: Hundreds of thousands of images, 500 per node (object)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Although, this turns out to actually not be an issue...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Again, scans are large!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~512x512x512, around 134 million pixels per scan</a:t>
            </a:r>
            <a:endParaRPr/>
          </a:p>
          <a:p>
            <a:pPr indent="0" lvl="0" marL="45720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Neural Networks?</a:t>
            </a:r>
            <a:endParaRPr sz="3400"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Regular fully connected neural networks </a:t>
            </a:r>
            <a:r>
              <a:rPr i="1" lang="en" sz="1800"/>
              <a:t>do not scale well with images</a:t>
            </a:r>
            <a:endParaRPr i="1"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Consider a 32x32x3 image (32 wide, 32 high, 3 color channels)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32*32*3 = 3072 weights needed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200*200*3 = 120,000 weights needed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512*512*512*3 = </a:t>
            </a:r>
            <a:r>
              <a:rPr b="1" i="1" lang="en" sz="1800"/>
              <a:t>disaster</a:t>
            </a:r>
            <a:endParaRPr i="1"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069" y="2986925"/>
            <a:ext cx="3869351" cy="18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Convolutional Neural Networks</a:t>
            </a:r>
            <a:endParaRPr sz="3400"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Solution: Take advantage of the fact we are working with images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need for a fully connected network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Learn/extract filters (kernels), convolve the image to generate activation maps, downsample the image via pooling, repeat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Known as Convolutional Neural Networks (CNNs/ConvNets)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085375"/>
            <a:ext cx="20292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450" y="3097662"/>
            <a:ext cx="2490575" cy="1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6175" y="2836076"/>
            <a:ext cx="2175900" cy="18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829975" y="4449775"/>
            <a:ext cx="1762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3415175" y="4527375"/>
            <a:ext cx="2175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Example</a:t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7313700" y="4568475"/>
            <a:ext cx="167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 (continued 1/2)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Very commonly used in analyzing visual imagery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50" y="1995175"/>
            <a:ext cx="6119920" cy="29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 (continued 2/2)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2" y="1283125"/>
            <a:ext cx="6250875" cy="35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